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16"/>
  </p:notesMasterIdLst>
  <p:sldIdLst>
    <p:sldId id="256" r:id="rId3"/>
    <p:sldId id="257" r:id="rId4"/>
    <p:sldId id="259" r:id="rId5"/>
    <p:sldId id="258" r:id="rId6"/>
    <p:sldId id="266" r:id="rId7"/>
    <p:sldId id="276" r:id="rId8"/>
    <p:sldId id="278" r:id="rId9"/>
    <p:sldId id="267" r:id="rId10"/>
    <p:sldId id="279" r:id="rId11"/>
    <p:sldId id="265" r:id="rId12"/>
    <p:sldId id="260" r:id="rId13"/>
    <p:sldId id="268" r:id="rId14"/>
    <p:sldId id="270" r:id="rId15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3F"/>
    <a:srgbClr val="D000A3"/>
    <a:srgbClr val="FF99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26" autoAdjust="0"/>
    <p:restoredTop sz="94660"/>
  </p:normalViewPr>
  <p:slideViewPr>
    <p:cSldViewPr>
      <p:cViewPr varScale="1">
        <p:scale>
          <a:sx n="80" d="100"/>
          <a:sy n="80" d="100"/>
        </p:scale>
        <p:origin x="-672" y="-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306A2-33CD-4BDB-B6BE-4E5A1205A25B}" type="datetimeFigureOut">
              <a:rPr lang="ru-RU" smtClean="0"/>
              <a:pPr/>
              <a:t>16.11.2018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F5C86-3BC5-4375-9932-766C5EEAAC9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2139E-15AD-438A-BC1D-44076235AAE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F5C86-3BC5-4375-9932-766C5EEAAC9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"/>
          <p:cNvPicPr/>
          <p:nvPr/>
        </p:nvPicPr>
        <p:blipFill>
          <a:blip r:embed="rId14"/>
          <a:stretch/>
        </p:blipFill>
        <p:spPr>
          <a:xfrm>
            <a:off x="-12960" y="0"/>
            <a:ext cx="12203640" cy="1549800"/>
          </a:xfrm>
          <a:prstGeom prst="rect">
            <a:avLst/>
          </a:prstGeom>
          <a:ln>
            <a:noFill/>
          </a:ln>
        </p:spPr>
      </p:pic>
      <p:pic>
        <p:nvPicPr>
          <p:cNvPr id="44" name="Рисунок 6"/>
          <p:cNvPicPr/>
          <p:nvPr/>
        </p:nvPicPr>
        <p:blipFill>
          <a:blip r:embed="rId15"/>
          <a:stretch/>
        </p:blipFill>
        <p:spPr>
          <a:xfrm>
            <a:off x="-79200" y="6266160"/>
            <a:ext cx="964080" cy="24012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4"/>
          <p:cNvPicPr/>
          <p:nvPr/>
        </p:nvPicPr>
        <p:blipFill>
          <a:blip r:embed="rId14"/>
          <a:stretch/>
        </p:blipFill>
        <p:spPr>
          <a:xfrm>
            <a:off x="-12960" y="0"/>
            <a:ext cx="12203640" cy="1549800"/>
          </a:xfrm>
          <a:prstGeom prst="rect">
            <a:avLst/>
          </a:prstGeom>
          <a:ln>
            <a:noFill/>
          </a:ln>
        </p:spPr>
      </p:pic>
      <p:pic>
        <p:nvPicPr>
          <p:cNvPr id="84" name="Рисунок 6"/>
          <p:cNvPicPr/>
          <p:nvPr/>
        </p:nvPicPr>
        <p:blipFill>
          <a:blip r:embed="rId15"/>
          <a:stretch/>
        </p:blipFill>
        <p:spPr>
          <a:xfrm>
            <a:off x="-79200" y="6266160"/>
            <a:ext cx="964080" cy="24012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.jpeg"/><Relationship Id="rId7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jpeg"/><Relationship Id="rId4" Type="http://schemas.openxmlformats.org/officeDocument/2006/relationships/package" Target="../embeddings/______Microsoft_Office_PowerPoint1.sl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452530" y="4500570"/>
            <a:ext cx="9072626" cy="142876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endParaRPr lang="en-US" sz="3200" strike="noStrike" spc="-1" dirty="0" smtClean="0">
              <a:solidFill>
                <a:schemeClr val="tx1"/>
              </a:solidFill>
              <a:latin typeface="Century Gothic" pitchFamily="34" charset="0"/>
              <a:ea typeface="Verdana" pitchFamily="34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ru-RU" sz="3200" strike="noStrike" spc="-1" dirty="0" smtClean="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  <a:t>ЕДИНАЯ </a:t>
            </a:r>
            <a:r>
              <a:rPr lang="ru-RU" sz="3200" strike="noStrike" spc="-1" dirty="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  <a:t>ПЛАТФОРМА </a:t>
            </a:r>
            <a:r>
              <a:rPr lang="ru-RU" sz="3200" strike="noStrike" spc="-1" dirty="0" smtClean="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  <a:t>ОБРАЗОВАТЕЛЬНЫХ</a:t>
            </a:r>
            <a:r>
              <a:rPr sz="200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  <a:t/>
            </a:r>
            <a:br>
              <a:rPr sz="200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</a:br>
            <a:r>
              <a:rPr lang="ru-RU" sz="3200" strike="noStrike" spc="-1" dirty="0">
                <a:solidFill>
                  <a:schemeClr val="tx1"/>
                </a:solidFill>
                <a:latin typeface="Century Gothic" pitchFamily="34" charset="0"/>
                <a:ea typeface="Verdana" pitchFamily="34" charset="0"/>
                <a:cs typeface="Times New Roman" pitchFamily="18" charset="0"/>
              </a:rPr>
              <a:t>ОРГАНИЗАЦИЙ</a:t>
            </a:r>
          </a:p>
          <a:p>
            <a:pPr algn="ctr">
              <a:lnSpc>
                <a:spcPct val="90000"/>
              </a:lnSpc>
            </a:pPr>
            <a:endParaRPr lang="ru-RU" sz="2800" b="0" strike="noStrike" spc="-1" dirty="0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809852" y="357166"/>
            <a:ext cx="3571900" cy="4286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200" b="0" strike="noStrike" spc="-1" dirty="0">
                <a:latin typeface="Century Gothic" pitchFamily="34" charset="0"/>
                <a:ea typeface="DejaVu Sans"/>
              </a:rPr>
              <a:t>Сириус, Ноябрь 2018</a:t>
            </a:r>
            <a:endParaRPr lang="ru-RU" sz="2200" b="0" strike="noStrike" spc="-1" dirty="0">
              <a:latin typeface="Century Gothic" pitchFamily="34" charset="0"/>
            </a:endParaRPr>
          </a:p>
        </p:txBody>
      </p:sp>
      <p:sp>
        <p:nvSpPr>
          <p:cNvPr id="64514" name="AutoShape 2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16" name="AutoShape 4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18" name="AutoShape 6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20" name="AutoShape 8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22" name="AutoShape 10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24" name="AutoShape 12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26" name="AutoShape 14" descr="https://files.slack.com/files-pri/T9J0NN5J5-FE4MZQMKJ/ff8ea33d3d8fdb231e4d7e4909c4271a.jpg"/>
          <p:cNvSpPr>
            <a:spLocks noChangeAspect="1" noChangeArrowheads="1"/>
          </p:cNvSpPr>
          <p:nvPr/>
        </p:nvSpPr>
        <p:spPr bwMode="auto">
          <a:xfrm>
            <a:off x="155575" y="-4868863"/>
            <a:ext cx="15240000" cy="10144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/>
          <p:cNvPicPr/>
          <p:nvPr/>
        </p:nvPicPr>
        <p:blipFill>
          <a:blip r:embed="rId2"/>
          <a:stretch/>
        </p:blipFill>
        <p:spPr>
          <a:xfrm>
            <a:off x="4464000" y="2511000"/>
            <a:ext cx="7728120" cy="4347000"/>
          </a:xfrm>
          <a:prstGeom prst="rect">
            <a:avLst/>
          </a:prstGeom>
          <a:ln>
            <a:noFill/>
          </a:ln>
        </p:spPr>
      </p:pic>
      <p:pic>
        <p:nvPicPr>
          <p:cNvPr id="41" name="Рисунок 40"/>
          <p:cNvPicPr/>
          <p:nvPr/>
        </p:nvPicPr>
        <p:blipFill>
          <a:blip r:embed="rId3"/>
          <a:srcRect r="83984"/>
          <a:stretch/>
        </p:blipFill>
        <p:spPr>
          <a:xfrm>
            <a:off x="95208" y="928670"/>
            <a:ext cx="1952596" cy="158328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972000" y="2952000"/>
            <a:ext cx="511704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ru-RU" sz="2600" b="0" strike="noStrike" spc="-1" dirty="0" smtClean="0">
                <a:latin typeface="Verdana"/>
              </a:rPr>
              <a:t>Что предлагает наш проект?</a:t>
            </a:r>
            <a:endParaRPr lang="ru-RU" sz="2600" b="0" strike="noStrike" spc="-1" dirty="0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900000" y="3744000"/>
            <a:ext cx="2480400" cy="264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 dirty="0">
                <a:latin typeface="Arial"/>
              </a:rPr>
              <a:t>Поиск похожих</a:t>
            </a:r>
          </a:p>
          <a:p>
            <a:r>
              <a:rPr lang="ru-RU" sz="1800" b="0" strike="noStrike" spc="-1" dirty="0" smtClean="0">
                <a:latin typeface="Arial"/>
              </a:rPr>
              <a:t>школ</a:t>
            </a:r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  <a:p>
            <a:r>
              <a:rPr lang="ru-RU" sz="1800" b="0" strike="noStrike" spc="-1" dirty="0">
                <a:latin typeface="Arial"/>
              </a:rPr>
              <a:t>Информация о</a:t>
            </a:r>
          </a:p>
          <a:p>
            <a:r>
              <a:rPr lang="ru-RU" sz="1800" b="0" strike="noStrike" spc="-1" dirty="0">
                <a:latin typeface="Arial"/>
              </a:rPr>
              <a:t>ОГЭ, ЕГЭ</a:t>
            </a:r>
          </a:p>
          <a:p>
            <a:endParaRPr lang="ru-RU" sz="1800" b="0" strike="noStrike" spc="-1" dirty="0">
              <a:latin typeface="Arial"/>
            </a:endParaRPr>
          </a:p>
          <a:p>
            <a:r>
              <a:rPr lang="ru-RU" sz="1800" b="0" strike="noStrike" spc="-1" dirty="0">
                <a:latin typeface="Arial"/>
              </a:rPr>
              <a:t>Информация о</a:t>
            </a:r>
          </a:p>
          <a:p>
            <a:r>
              <a:rPr lang="ru-RU" sz="1800" b="0" strike="noStrike" spc="-1" dirty="0">
                <a:latin typeface="Arial"/>
              </a:rPr>
              <a:t>поступлениях в ВУЗы</a:t>
            </a:r>
          </a:p>
        </p:txBody>
      </p:sp>
      <p:sp>
        <p:nvSpPr>
          <p:cNvPr id="44" name="TextShape 3"/>
          <p:cNvSpPr txBox="1"/>
          <p:nvPr/>
        </p:nvSpPr>
        <p:spPr>
          <a:xfrm>
            <a:off x="4471534" y="3737790"/>
            <a:ext cx="2480400" cy="290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1800" b="0" strike="noStrike" spc="-1" dirty="0" smtClean="0">
                <a:latin typeface="Arial"/>
              </a:rPr>
              <a:t>Фильтры </a:t>
            </a:r>
            <a:r>
              <a:rPr lang="ru-RU" sz="1800" b="0" strike="noStrike" spc="-1" dirty="0">
                <a:latin typeface="Arial"/>
              </a:rPr>
              <a:t>школ</a:t>
            </a:r>
          </a:p>
          <a:p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  <a:p>
            <a:r>
              <a:rPr lang="ru-RU" sz="1800" b="0" strike="noStrike" spc="-1" dirty="0">
                <a:latin typeface="Arial"/>
              </a:rPr>
              <a:t>Карта школ</a:t>
            </a:r>
          </a:p>
          <a:p>
            <a:r>
              <a:rPr lang="ru-RU" sz="1800" b="0" strike="noStrike" spc="-1" dirty="0">
                <a:latin typeface="Arial"/>
              </a:rPr>
              <a:t>города </a:t>
            </a:r>
            <a:r>
              <a:rPr lang="ru-RU" sz="1800" b="0" strike="noStrike" spc="-1" dirty="0" smtClean="0">
                <a:latin typeface="Arial"/>
              </a:rPr>
              <a:t>Москва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46" name="Рисунок 45"/>
          <p:cNvPicPr/>
          <p:nvPr/>
        </p:nvPicPr>
        <p:blipFill>
          <a:blip r:embed="rId4" cstate="print"/>
          <a:stretch/>
        </p:blipFill>
        <p:spPr>
          <a:xfrm>
            <a:off x="3952860" y="3766862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47" name="Рисунок 46"/>
          <p:cNvPicPr/>
          <p:nvPr/>
        </p:nvPicPr>
        <p:blipFill>
          <a:blip r:embed="rId5" cstate="print"/>
          <a:stretch/>
        </p:blipFill>
        <p:spPr>
          <a:xfrm>
            <a:off x="3881422" y="4568074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49" name="Рисунок 48"/>
          <p:cNvPicPr/>
          <p:nvPr/>
        </p:nvPicPr>
        <p:blipFill>
          <a:blip r:embed="rId6"/>
          <a:stretch/>
        </p:blipFill>
        <p:spPr>
          <a:xfrm>
            <a:off x="252000" y="3782880"/>
            <a:ext cx="501120" cy="501120"/>
          </a:xfrm>
          <a:prstGeom prst="rect">
            <a:avLst/>
          </a:prstGeom>
          <a:ln>
            <a:noFill/>
          </a:ln>
        </p:spPr>
      </p:pic>
      <p:pic>
        <p:nvPicPr>
          <p:cNvPr id="50" name="Рисунок 49"/>
          <p:cNvPicPr/>
          <p:nvPr/>
        </p:nvPicPr>
        <p:blipFill>
          <a:blip r:embed="rId7"/>
          <a:stretch/>
        </p:blipFill>
        <p:spPr>
          <a:xfrm>
            <a:off x="309522" y="5500702"/>
            <a:ext cx="429918" cy="406670"/>
          </a:xfrm>
          <a:prstGeom prst="rect">
            <a:avLst/>
          </a:prstGeom>
          <a:ln>
            <a:noFill/>
          </a:ln>
        </p:spPr>
      </p:pic>
      <p:pic>
        <p:nvPicPr>
          <p:cNvPr id="51" name="Рисунок 50"/>
          <p:cNvPicPr/>
          <p:nvPr/>
        </p:nvPicPr>
        <p:blipFill>
          <a:blip r:embed="rId8"/>
          <a:stretch/>
        </p:blipFill>
        <p:spPr>
          <a:xfrm>
            <a:off x="271800" y="4643446"/>
            <a:ext cx="448200" cy="448200"/>
          </a:xfrm>
          <a:prstGeom prst="rect">
            <a:avLst/>
          </a:prstGeom>
          <a:ln>
            <a:noFill/>
          </a:ln>
        </p:spPr>
      </p:pic>
      <p:sp>
        <p:nvSpPr>
          <p:cNvPr id="13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10</a:t>
            </a:fld>
            <a:endParaRPr lang="ru-RU" sz="1200" b="0" strike="noStrike" spc="-1" dirty="0">
              <a:latin typeface="Arial"/>
            </a:endParaRPr>
          </a:p>
        </p:txBody>
      </p:sp>
      <p:sp>
        <p:nvSpPr>
          <p:cNvPr id="14" name="TextShape 4"/>
          <p:cNvSpPr txBox="1"/>
          <p:nvPr/>
        </p:nvSpPr>
        <p:spPr>
          <a:xfrm>
            <a:off x="2323900" y="72000"/>
            <a:ext cx="7344000" cy="70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2000" b="0" strike="noStrike" spc="-1" dirty="0">
                <a:solidFill>
                  <a:srgbClr val="514E4D"/>
                </a:solidFill>
                <a:latin typeface="Century Gothic" pitchFamily="34" charset="0"/>
              </a:rPr>
              <a:t>    </a:t>
            </a:r>
            <a:r>
              <a:rPr lang="ru-RU" sz="2000" strike="noStrike" spc="-1" dirty="0">
                <a:solidFill>
                  <a:srgbClr val="514E4D"/>
                </a:solidFill>
                <a:latin typeface="Century Gothic" pitchFamily="34" charset="0"/>
              </a:rPr>
              <a:t>Конкурентные преимущества</a:t>
            </a:r>
          </a:p>
          <a:p>
            <a:r>
              <a:rPr lang="ru-RU" sz="2000" strike="noStrike" spc="-1" dirty="0">
                <a:solidFill>
                  <a:srgbClr val="514E4D"/>
                </a:solidFill>
                <a:latin typeface="Century Gothic" pitchFamily="34" charset="0"/>
              </a:rPr>
              <a:t>и ключевые факторы успеха</a:t>
            </a:r>
          </a:p>
        </p:txBody>
      </p:sp>
      <p:pic>
        <p:nvPicPr>
          <p:cNvPr id="15" name="Рисунок 14"/>
          <p:cNvPicPr/>
          <p:nvPr/>
        </p:nvPicPr>
        <p:blipFill>
          <a:blip r:embed="rId3"/>
          <a:srcRect l="23438"/>
          <a:stretch/>
        </p:blipFill>
        <p:spPr>
          <a:xfrm>
            <a:off x="1952596" y="928670"/>
            <a:ext cx="9334240" cy="15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452794" y="214290"/>
            <a:ext cx="9463320" cy="4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ru-RU" sz="2400" b="0" strike="noStrike" spc="-1" dirty="0" smtClean="0">
                <a:solidFill>
                  <a:schemeClr val="bg2">
                    <a:lumMod val="25000"/>
                  </a:schemeClr>
                </a:solidFill>
                <a:latin typeface="Century Gothic" pitchFamily="34" charset="0"/>
                <a:ea typeface="DejaVu Sans"/>
              </a:rPr>
              <a:t>КОМАНДА</a:t>
            </a:r>
            <a:endParaRPr lang="ru-RU" sz="2400" b="0" strike="noStrike" spc="-1" dirty="0">
              <a:solidFill>
                <a:schemeClr val="bg2">
                  <a:lumMod val="2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0" y="6267600"/>
            <a:ext cx="87804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514D209-64B8-4ADF-B77D-6CA0D45F9F5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11</a:t>
            </a:fld>
            <a:endParaRPr lang="ru-RU" sz="12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6559472" y="1500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7927472" y="1505934"/>
            <a:ext cx="2807640" cy="13515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Артём Фадеев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err="1">
                <a:solidFill>
                  <a:srgbClr val="514E4D"/>
                </a:solidFill>
                <a:latin typeface="Verdana"/>
              </a:rPr>
              <a:t>Backend</a:t>
            </a: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 </a:t>
            </a:r>
            <a:r>
              <a:rPr lang="ru-RU" sz="1600" b="0" i="1" strike="noStrike" spc="-1" dirty="0" smtClean="0">
                <a:solidFill>
                  <a:srgbClr val="514E4D"/>
                </a:solidFill>
                <a:latin typeface="Verdana"/>
              </a:rPr>
              <a:t>– разработчик</a:t>
            </a: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i="1" spc="-1" dirty="0" smtClean="0">
                <a:latin typeface="Verdana"/>
              </a:rPr>
              <a:t>можно просто Артём</a:t>
            </a:r>
            <a:endParaRPr lang="ru-RU" sz="1600" b="0" i="1" strike="noStrike" spc="-1" dirty="0" smtClean="0"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>
              <a:latin typeface="Arial"/>
            </a:endParaRPr>
          </a:p>
        </p:txBody>
      </p:sp>
      <p:sp>
        <p:nvSpPr>
          <p:cNvPr id="136" name="Line 6"/>
          <p:cNvSpPr/>
          <p:nvPr/>
        </p:nvSpPr>
        <p:spPr>
          <a:xfrm>
            <a:off x="8071472" y="2148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Line 7"/>
          <p:cNvSpPr/>
          <p:nvPr/>
        </p:nvSpPr>
        <p:spPr>
          <a:xfrm>
            <a:off x="8071472" y="2148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Line 8"/>
          <p:cNvSpPr/>
          <p:nvPr/>
        </p:nvSpPr>
        <p:spPr>
          <a:xfrm>
            <a:off x="8071472" y="2148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9"/>
          <p:cNvSpPr/>
          <p:nvPr/>
        </p:nvSpPr>
        <p:spPr>
          <a:xfrm>
            <a:off x="8071472" y="2148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0"/>
          <p:cNvSpPr/>
          <p:nvPr/>
        </p:nvSpPr>
        <p:spPr>
          <a:xfrm>
            <a:off x="727472" y="149441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11"/>
          <p:cNvSpPr/>
          <p:nvPr/>
        </p:nvSpPr>
        <p:spPr>
          <a:xfrm>
            <a:off x="2095472" y="1428736"/>
            <a:ext cx="2928958" cy="12858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Лиза Константинова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Руководитель </a:t>
            </a:r>
            <a:r>
              <a:rPr lang="ru-RU" sz="1600" b="0" i="1" strike="noStrike" spc="-1" dirty="0" smtClean="0">
                <a:solidFill>
                  <a:srgbClr val="514E4D"/>
                </a:solidFill>
                <a:latin typeface="Verdana"/>
              </a:rPr>
              <a:t>проекта</a:t>
            </a: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просто хороший человек</a:t>
            </a:r>
            <a:endParaRPr lang="ru-RU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42" name="Line 12"/>
          <p:cNvSpPr/>
          <p:nvPr/>
        </p:nvSpPr>
        <p:spPr>
          <a:xfrm>
            <a:off x="2239472" y="214241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Line 13"/>
          <p:cNvSpPr/>
          <p:nvPr/>
        </p:nvSpPr>
        <p:spPr>
          <a:xfrm>
            <a:off x="2239472" y="214241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4"/>
          <p:cNvSpPr/>
          <p:nvPr/>
        </p:nvSpPr>
        <p:spPr>
          <a:xfrm>
            <a:off x="727472" y="1500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Line 15"/>
          <p:cNvSpPr/>
          <p:nvPr/>
        </p:nvSpPr>
        <p:spPr>
          <a:xfrm>
            <a:off x="2239472" y="214241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7"/>
          <p:cNvSpPr/>
          <p:nvPr/>
        </p:nvSpPr>
        <p:spPr>
          <a:xfrm>
            <a:off x="727472" y="4524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8"/>
          <p:cNvSpPr/>
          <p:nvPr/>
        </p:nvSpPr>
        <p:spPr>
          <a:xfrm>
            <a:off x="2095472" y="4500570"/>
            <a:ext cx="2807640" cy="1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Богдан Дубинин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err="1">
                <a:solidFill>
                  <a:srgbClr val="514E4D"/>
                </a:solidFill>
                <a:latin typeface="Verdana"/>
              </a:rPr>
              <a:t>Data</a:t>
            </a: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 </a:t>
            </a:r>
            <a:r>
              <a:rPr lang="ru-RU" sz="1600" b="0" i="1" strike="noStrike" spc="-1" dirty="0" err="1" smtClean="0">
                <a:solidFill>
                  <a:srgbClr val="514E4D"/>
                </a:solidFill>
                <a:latin typeface="Verdana"/>
              </a:rPr>
              <a:t>scientist</a:t>
            </a:r>
            <a:endParaRPr lang="ru-RU" sz="1600" b="0" i="1" strike="noStrike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не нравится всё и вся</a:t>
            </a:r>
            <a:endParaRPr lang="ru-RU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49" name="Line 19"/>
          <p:cNvSpPr/>
          <p:nvPr/>
        </p:nvSpPr>
        <p:spPr>
          <a:xfrm>
            <a:off x="2239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20"/>
          <p:cNvSpPr/>
          <p:nvPr/>
        </p:nvSpPr>
        <p:spPr>
          <a:xfrm>
            <a:off x="2239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1"/>
          <p:cNvSpPr/>
          <p:nvPr/>
        </p:nvSpPr>
        <p:spPr>
          <a:xfrm>
            <a:off x="727472" y="4524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Line 22"/>
          <p:cNvSpPr/>
          <p:nvPr/>
        </p:nvSpPr>
        <p:spPr>
          <a:xfrm>
            <a:off x="2239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23"/>
          <p:cNvSpPr/>
          <p:nvPr/>
        </p:nvSpPr>
        <p:spPr>
          <a:xfrm>
            <a:off x="2239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4"/>
          <p:cNvSpPr/>
          <p:nvPr/>
        </p:nvSpPr>
        <p:spPr>
          <a:xfrm>
            <a:off x="727472" y="3012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5"/>
          <p:cNvSpPr/>
          <p:nvPr/>
        </p:nvSpPr>
        <p:spPr>
          <a:xfrm>
            <a:off x="2095472" y="2928934"/>
            <a:ext cx="3714776" cy="15716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Павел Крылов 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err="1">
                <a:solidFill>
                  <a:srgbClr val="514E4D"/>
                </a:solidFill>
                <a:latin typeface="Verdana"/>
              </a:rPr>
              <a:t>Android</a:t>
            </a: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 </a:t>
            </a:r>
            <a:r>
              <a:rPr lang="ru-RU" sz="1600" b="0" i="1" strike="noStrike" spc="-1" dirty="0" smtClean="0">
                <a:solidFill>
                  <a:srgbClr val="514E4D"/>
                </a:solidFill>
                <a:latin typeface="Verdana"/>
              </a:rPr>
              <a:t>– разработчик</a:t>
            </a: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i="1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чтобы ваше приложение перестало </a:t>
            </a:r>
            <a:r>
              <a:rPr lang="ru-RU" sz="1600" i="1" spc="-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лагать</a:t>
            </a:r>
            <a:r>
              <a:rPr lang="ru-RU" sz="1600" i="1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, нужно каждый день по утрам…</a:t>
            </a:r>
            <a:endParaRPr lang="ru-RU" sz="1600" b="0" i="1" strike="noStrike" spc="-1" dirty="0" smtClean="0">
              <a:solidFill>
                <a:schemeClr val="tx1">
                  <a:lumMod val="95000"/>
                  <a:lumOff val="5000"/>
                </a:schemeClr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>
              <a:latin typeface="Arial"/>
            </a:endParaRPr>
          </a:p>
        </p:txBody>
      </p:sp>
      <p:sp>
        <p:nvSpPr>
          <p:cNvPr id="156" name="Line 26"/>
          <p:cNvSpPr/>
          <p:nvPr/>
        </p:nvSpPr>
        <p:spPr>
          <a:xfrm>
            <a:off x="2239472" y="3660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Line 27"/>
          <p:cNvSpPr/>
          <p:nvPr/>
        </p:nvSpPr>
        <p:spPr>
          <a:xfrm>
            <a:off x="2239472" y="3660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8"/>
          <p:cNvSpPr/>
          <p:nvPr/>
        </p:nvSpPr>
        <p:spPr>
          <a:xfrm>
            <a:off x="727472" y="3012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Line 29"/>
          <p:cNvSpPr/>
          <p:nvPr/>
        </p:nvSpPr>
        <p:spPr>
          <a:xfrm>
            <a:off x="2239472" y="3660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30"/>
          <p:cNvSpPr/>
          <p:nvPr/>
        </p:nvSpPr>
        <p:spPr>
          <a:xfrm>
            <a:off x="2239472" y="3660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1"/>
          <p:cNvSpPr/>
          <p:nvPr/>
        </p:nvSpPr>
        <p:spPr>
          <a:xfrm>
            <a:off x="6559472" y="45241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2"/>
          <p:cNvSpPr/>
          <p:nvPr/>
        </p:nvSpPr>
        <p:spPr>
          <a:xfrm>
            <a:off x="7927472" y="4529934"/>
            <a:ext cx="2807640" cy="14708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Аида </a:t>
            </a:r>
            <a:r>
              <a:rPr lang="ru-RU" spc="-1" dirty="0" err="1" smtClean="0">
                <a:solidFill>
                  <a:srgbClr val="F04E4D"/>
                </a:solidFill>
                <a:latin typeface="Verdana"/>
              </a:rPr>
              <a:t>Бугреева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err="1">
                <a:solidFill>
                  <a:srgbClr val="514E4D"/>
                </a:solidFill>
                <a:latin typeface="Verdana"/>
              </a:rPr>
              <a:t>Frontend</a:t>
            </a: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 — </a:t>
            </a:r>
            <a:r>
              <a:rPr lang="ru-RU" sz="1600" b="0" i="1" strike="noStrike" spc="-1" dirty="0" smtClean="0">
                <a:solidFill>
                  <a:srgbClr val="514E4D"/>
                </a:solidFill>
                <a:latin typeface="Verdana"/>
              </a:rPr>
              <a:t>разработчик</a:t>
            </a: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</a:rPr>
              <a:t>не знает шуток</a:t>
            </a:r>
            <a:endParaRPr lang="ru-RU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163" name="Line 33"/>
          <p:cNvSpPr/>
          <p:nvPr/>
        </p:nvSpPr>
        <p:spPr>
          <a:xfrm>
            <a:off x="8071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34"/>
          <p:cNvSpPr/>
          <p:nvPr/>
        </p:nvSpPr>
        <p:spPr>
          <a:xfrm>
            <a:off x="8071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35"/>
          <p:cNvSpPr/>
          <p:nvPr/>
        </p:nvSpPr>
        <p:spPr>
          <a:xfrm>
            <a:off x="8071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36"/>
          <p:cNvSpPr/>
          <p:nvPr/>
        </p:nvSpPr>
        <p:spPr>
          <a:xfrm>
            <a:off x="8071472" y="51721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7"/>
          <p:cNvSpPr/>
          <p:nvPr/>
        </p:nvSpPr>
        <p:spPr>
          <a:xfrm>
            <a:off x="6559472" y="3015774"/>
            <a:ext cx="1367640" cy="1367640"/>
          </a:xfrm>
          <a:prstGeom prst="rect">
            <a:avLst/>
          </a:prstGeom>
          <a:solidFill>
            <a:srgbClr val="CCCCCC"/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8"/>
          <p:cNvSpPr/>
          <p:nvPr/>
        </p:nvSpPr>
        <p:spPr>
          <a:xfrm>
            <a:off x="7927472" y="3021534"/>
            <a:ext cx="2807640" cy="13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pc="-1" dirty="0" smtClean="0">
                <a:solidFill>
                  <a:srgbClr val="F04E4D"/>
                </a:solidFill>
                <a:latin typeface="Verdana"/>
              </a:rPr>
              <a:t>Миша </a:t>
            </a:r>
            <a:r>
              <a:rPr lang="ru-RU" spc="-1" dirty="0" err="1" smtClean="0">
                <a:solidFill>
                  <a:srgbClr val="F04E4D"/>
                </a:solidFill>
                <a:latin typeface="Verdana"/>
              </a:rPr>
              <a:t>Болотов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err="1">
                <a:solidFill>
                  <a:srgbClr val="514E4D"/>
                </a:solidFill>
                <a:latin typeface="Verdana"/>
              </a:rPr>
              <a:t>Data</a:t>
            </a:r>
            <a:r>
              <a:rPr lang="ru-RU" sz="1600" b="0" i="1" strike="noStrike" spc="-1" dirty="0">
                <a:solidFill>
                  <a:srgbClr val="514E4D"/>
                </a:solidFill>
                <a:latin typeface="Verdana"/>
              </a:rPr>
              <a:t> </a:t>
            </a:r>
            <a:r>
              <a:rPr lang="ru-RU" sz="1600" b="0" i="1" strike="noStrike" spc="-1" dirty="0" err="1" smtClean="0">
                <a:solidFill>
                  <a:srgbClr val="514E4D"/>
                </a:solidFill>
                <a:latin typeface="Verdana"/>
              </a:rPr>
              <a:t>scientist</a:t>
            </a:r>
            <a:endParaRPr lang="ru-RU" sz="1600" b="0" i="1" strike="noStrike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ru-RU" sz="1600" i="1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lang="ru-RU" sz="1600" b="0" i="1" strike="noStrike" spc="-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  <a:ea typeface="Verdana" pitchFamily="34" charset="0"/>
              </a:rPr>
              <a:t>прятался от фотографа</a:t>
            </a:r>
            <a:endParaRPr lang="ru-RU" sz="1600" b="0" i="1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69" name="Line 39"/>
          <p:cNvSpPr/>
          <p:nvPr/>
        </p:nvSpPr>
        <p:spPr>
          <a:xfrm>
            <a:off x="8071472" y="36637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40"/>
          <p:cNvSpPr/>
          <p:nvPr/>
        </p:nvSpPr>
        <p:spPr>
          <a:xfrm>
            <a:off x="8071472" y="36637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41"/>
          <p:cNvSpPr/>
          <p:nvPr/>
        </p:nvSpPr>
        <p:spPr>
          <a:xfrm>
            <a:off x="8071472" y="36637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42"/>
          <p:cNvSpPr/>
          <p:nvPr/>
        </p:nvSpPr>
        <p:spPr>
          <a:xfrm>
            <a:off x="8071472" y="3663774"/>
            <a:ext cx="2304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3" name="Рисунок 172"/>
          <p:cNvPicPr/>
          <p:nvPr/>
        </p:nvPicPr>
        <p:blipFill>
          <a:blip r:embed="rId2" cstate="print"/>
          <a:stretch/>
        </p:blipFill>
        <p:spPr>
          <a:xfrm>
            <a:off x="727472" y="4529934"/>
            <a:ext cx="1368000" cy="1360800"/>
          </a:xfrm>
          <a:prstGeom prst="rect">
            <a:avLst/>
          </a:prstGeom>
          <a:ln>
            <a:noFill/>
          </a:ln>
        </p:spPr>
      </p:pic>
      <p:pic>
        <p:nvPicPr>
          <p:cNvPr id="174" name="Рисунок 173"/>
          <p:cNvPicPr/>
          <p:nvPr/>
        </p:nvPicPr>
        <p:blipFill>
          <a:blip r:embed="rId3" cstate="print"/>
          <a:stretch/>
        </p:blipFill>
        <p:spPr>
          <a:xfrm>
            <a:off x="6559472" y="1496214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175" name="Рисунок 174"/>
          <p:cNvPicPr/>
          <p:nvPr/>
        </p:nvPicPr>
        <p:blipFill>
          <a:blip r:embed="rId4" cstate="print"/>
          <a:stretch/>
        </p:blipFill>
        <p:spPr>
          <a:xfrm>
            <a:off x="727472" y="3008214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175"/>
          <p:cNvPicPr/>
          <p:nvPr/>
        </p:nvPicPr>
        <p:blipFill>
          <a:blip r:embed="rId5" cstate="print"/>
          <a:stretch/>
        </p:blipFill>
        <p:spPr>
          <a:xfrm>
            <a:off x="727472" y="1500174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177" name="Рисунок 176"/>
          <p:cNvPicPr/>
          <p:nvPr/>
        </p:nvPicPr>
        <p:blipFill>
          <a:blip r:embed="rId6" cstate="print"/>
          <a:stretch/>
        </p:blipFill>
        <p:spPr>
          <a:xfrm>
            <a:off x="6559472" y="3011814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178" name="Рисунок 177"/>
          <p:cNvPicPr/>
          <p:nvPr/>
        </p:nvPicPr>
        <p:blipFill>
          <a:blip r:embed="rId7"/>
          <a:stretch/>
        </p:blipFill>
        <p:spPr>
          <a:xfrm>
            <a:off x="6555512" y="4524174"/>
            <a:ext cx="1371600" cy="144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11195672"/>
              </p:ext>
            </p:extLst>
          </p:nvPr>
        </p:nvGraphicFramePr>
        <p:xfrm>
          <a:off x="-2470" y="0"/>
          <a:ext cx="12194470" cy="6858000"/>
        </p:xfrm>
        <a:graphic>
          <a:graphicData uri="http://schemas.openxmlformats.org/presentationml/2006/ole">
            <p:oleObj spid="_x0000_s50178" name="Слайд" r:id="rId4" imgW="5675463" imgH="3191155" progId="PowerPoint.Slide.12">
              <p:embed/>
            </p:oleObj>
          </a:graphicData>
        </a:graphic>
      </p:graphicFrame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024166" y="71414"/>
            <a:ext cx="2646298" cy="642942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entury Gothic" pitchFamily="34" charset="0"/>
                <a:ea typeface="Verdana" panose="020B0604030504040204" pitchFamily="34" charset="0"/>
              </a:rPr>
              <a:t>СТАТУС ПРОЕКТА</a:t>
            </a:r>
            <a:endParaRPr lang="ru-RU" sz="2400" dirty="0">
              <a:latin typeface="Century Gothic" pitchFamily="34" charset="0"/>
              <a:ea typeface="Verdana" panose="020B0604030504040204" pitchFamily="34" charset="0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0" y="6267600"/>
            <a:ext cx="87804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514D209-64B8-4ADF-B77D-6CA0D45F9F5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12</a:t>
            </a:fld>
            <a:endParaRPr lang="ru-RU" sz="1200" b="0" strike="noStrike" spc="-1" dirty="0">
              <a:latin typeface="Arial"/>
            </a:endParaRPr>
          </a:p>
        </p:txBody>
      </p:sp>
      <p:pic>
        <p:nvPicPr>
          <p:cNvPr id="50180" name="Picture 4" descr="https://pp.userapi.com/c846021/v846021247/12cd05/_kU4x3_OwQ8.jpg"/>
          <p:cNvPicPr>
            <a:picLocks noChangeAspect="1" noChangeArrowheads="1"/>
          </p:cNvPicPr>
          <p:nvPr/>
        </p:nvPicPr>
        <p:blipFill>
          <a:blip r:embed="rId5"/>
          <a:srcRect t="5793"/>
          <a:stretch>
            <a:fillRect/>
          </a:stretch>
        </p:blipFill>
        <p:spPr bwMode="auto">
          <a:xfrm>
            <a:off x="2238348" y="928670"/>
            <a:ext cx="7033776" cy="58091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492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/>
          </p:nvPr>
        </p:nvSpPr>
        <p:spPr>
          <a:xfrm>
            <a:off x="0" y="714356"/>
            <a:ext cx="12192000" cy="2071702"/>
          </a:xfrm>
        </p:spPr>
        <p:txBody>
          <a:bodyPr/>
          <a:lstStyle/>
          <a:p>
            <a:pPr algn="ctr"/>
            <a:r>
              <a:rPr lang="ru-RU" sz="3600" dirty="0" smtClean="0">
                <a:latin typeface="Century Gothic" pitchFamily="34" charset="0"/>
              </a:rPr>
              <a:t>Спасибо за внимание!</a:t>
            </a:r>
            <a:endParaRPr lang="ru-RU" sz="3600" dirty="0">
              <a:latin typeface="Century Gothic" pitchFamily="34" charset="0"/>
            </a:endParaRPr>
          </a:p>
        </p:txBody>
      </p:sp>
      <p:pic>
        <p:nvPicPr>
          <p:cNvPr id="4" name="Рисунок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64" y="2786058"/>
            <a:ext cx="4667251" cy="3500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2" y="2714620"/>
            <a:ext cx="4810127" cy="3607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stomShape 3"/>
          <p:cNvSpPr/>
          <p:nvPr/>
        </p:nvSpPr>
        <p:spPr>
          <a:xfrm>
            <a:off x="0" y="6267600"/>
            <a:ext cx="87804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514D209-64B8-4ADF-B77D-6CA0D45F9F5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13</a:t>
            </a:fld>
            <a:endParaRPr lang="ru-RU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1476428" y="214290"/>
            <a:ext cx="11715832" cy="4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2800" b="0" strike="noStrike" spc="-1" dirty="0" smtClean="0">
                <a:solidFill>
                  <a:srgbClr val="514E4D"/>
                </a:solidFill>
                <a:latin typeface="Century Gothic" pitchFamily="34" charset="0"/>
                <a:ea typeface="DejaVu Sans"/>
              </a:rPr>
              <a:t>ПРОБЛЕМЫ</a:t>
            </a:r>
            <a:endParaRPr lang="ru-RU" sz="2800" b="0" strike="noStrike" spc="-1" dirty="0">
              <a:latin typeface="Century Gothic" pitchFamily="34" charset="0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309654" y="2428868"/>
            <a:ext cx="11519280" cy="30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F04E4D"/>
                </a:solidFill>
                <a:latin typeface="Verdana"/>
                <a:ea typeface="DejaVu Sans"/>
              </a:rPr>
              <a:t>Невозможно сравнить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школы города между собой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При выборе школы люди опираются на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F04E4D"/>
                </a:solidFill>
                <a:latin typeface="Verdana"/>
                <a:ea typeface="DejaVu Sans"/>
              </a:rPr>
              <a:t>субъективное </a:t>
            </a:r>
            <a:r>
              <a:rPr lang="ru-RU" sz="2000" b="0" strike="noStrike" spc="-1" dirty="0" smtClean="0">
                <a:solidFill>
                  <a:srgbClr val="F04E4D"/>
                </a:solidFill>
                <a:latin typeface="Verdana"/>
                <a:ea typeface="DejaVu Sans"/>
              </a:rPr>
              <a:t>мнение</a:t>
            </a:r>
            <a:endParaRPr lang="ru-RU" sz="2000" b="0" strike="noStrike" spc="-1" dirty="0" smtClean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spc="-1" dirty="0" smtClean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F04E4D"/>
                </a:solidFill>
                <a:latin typeface="Verdana"/>
                <a:ea typeface="DejaVu Sans"/>
              </a:rPr>
              <a:t>Информация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на сайтах школ </a:t>
            </a:r>
            <a:r>
              <a:rPr lang="ru-RU" sz="2000" b="0" strike="noStrike" spc="-1" dirty="0">
                <a:solidFill>
                  <a:srgbClr val="F04E4D"/>
                </a:solidFill>
                <a:latin typeface="Verdana"/>
                <a:ea typeface="DejaVu Sans"/>
              </a:rPr>
              <a:t>разрознена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</p:txBody>
      </p:sp>
      <p:pic>
        <p:nvPicPr>
          <p:cNvPr id="4" name="Рисунок 3" descr="QPFQyBD-xK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12" y="2285992"/>
            <a:ext cx="428628" cy="42862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/>
        </p:blipFill>
        <p:spPr>
          <a:xfrm>
            <a:off x="666712" y="3143248"/>
            <a:ext cx="428628" cy="428628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 descr="LJLqKEYzTH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712" y="4071942"/>
            <a:ext cx="428628" cy="4286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5500" y="2838450"/>
            <a:ext cx="62865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2</a:t>
            </a:fld>
            <a:endParaRPr lang="ru-RU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524232" y="214290"/>
            <a:ext cx="1785950" cy="500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ru-RU" sz="2800" spc="-1" dirty="0" smtClean="0">
                <a:solidFill>
                  <a:srgbClr val="514E4D"/>
                </a:solidFill>
                <a:latin typeface="Century Gothic" pitchFamily="34" charset="0"/>
                <a:ea typeface="DejaVu Sans"/>
              </a:rPr>
              <a:t>РЕШЕНИЕ</a:t>
            </a:r>
            <a:endParaRPr lang="ru-RU" sz="2800" b="0" strike="noStrike" spc="-1" dirty="0">
              <a:latin typeface="Century Gothic" pitchFamily="34" charset="0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238216" y="1357298"/>
            <a:ext cx="8643998" cy="38576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400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DejaVu Sans"/>
              </a:rPr>
              <a:t>Е</a:t>
            </a:r>
            <a:r>
              <a:rPr lang="ru-RU" sz="2400" b="0" strike="noStrike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DejaVu Sans"/>
              </a:rPr>
              <a:t>диная платформа</a:t>
            </a:r>
            <a:r>
              <a:rPr lang="en-US" sz="2400" b="0" strike="noStrike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DejaVu Sans"/>
              </a:rPr>
              <a:t>образовательных</a:t>
            </a:r>
            <a:r>
              <a:rPr lang="ru-RU" sz="2400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DejaVu Sans"/>
              </a:rPr>
              <a:t>организаций</a:t>
            </a:r>
            <a:endParaRPr lang="en-US" sz="2400" b="0" strike="noStrike" spc="-1" dirty="0" smtClean="0">
              <a:solidFill>
                <a:schemeClr val="tx1">
                  <a:lumMod val="75000"/>
                  <a:lumOff val="25000"/>
                </a:schemeClr>
              </a:solidFill>
              <a:latin typeface="Verdana"/>
              <a:ea typeface="DejaVu Sans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400" b="0" strike="noStrike" spc="-1" dirty="0" smtClean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На основе имеющихся данных о школах города, показывать актуальную 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информацию в </a:t>
            </a:r>
            <a:r>
              <a:rPr lang="ru-RU" spc="-1" dirty="0" err="1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онлайн</a:t>
            </a: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 режиме </a:t>
            </a: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о рейтингах школ, результаты ЕГЭ, ОГЭ,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Arial"/>
              </a:rPr>
              <a:t>олимпиад, информацию о поступлении в ВУЗы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en-US" sz="1600" b="0" strike="noStrike" spc="-1" dirty="0" smtClean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16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16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3</a:t>
            </a:fld>
            <a:endParaRPr lang="ru-RU" sz="1200" b="0" strike="noStrike" spc="-1" dirty="0">
              <a:latin typeface="Arial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1686" y="3143248"/>
            <a:ext cx="448799" cy="48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836" y="4348317"/>
            <a:ext cx="500066" cy="50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Рисунок 7"/>
          <p:cNvPicPr/>
          <p:nvPr/>
        </p:nvPicPr>
        <p:blipFill>
          <a:blip r:embed="rId4" cstate="print"/>
          <a:stretch/>
        </p:blipFill>
        <p:spPr>
          <a:xfrm>
            <a:off x="595274" y="3071810"/>
            <a:ext cx="432000" cy="432000"/>
          </a:xfrm>
          <a:prstGeom prst="rect">
            <a:avLst/>
          </a:prstGeom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5" cstate="print"/>
          <a:stretch/>
        </p:blipFill>
        <p:spPr>
          <a:xfrm>
            <a:off x="595274" y="1214422"/>
            <a:ext cx="432562" cy="432562"/>
          </a:xfrm>
          <a:prstGeom prst="rect">
            <a:avLst/>
          </a:prstGeom>
          <a:ln>
            <a:noFill/>
          </a:ln>
        </p:spPr>
      </p:pic>
      <p:pic>
        <p:nvPicPr>
          <p:cNvPr id="2054" name="Picture 6" descr="http://pngimg.com/uploads/target/target_PNG3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0446" y="2214554"/>
            <a:ext cx="4643446" cy="4643446"/>
          </a:xfrm>
          <a:prstGeom prst="rect">
            <a:avLst/>
          </a:prstGeom>
          <a:noFill/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1238216" y="2714620"/>
            <a:ext cx="821537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8216" y="3143248"/>
            <a:ext cx="457203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rgbClr val="00A65D"/>
                </a:solidFill>
                <a:latin typeface="Verdana"/>
              </a:rPr>
              <a:t>Статистика</a:t>
            </a:r>
            <a:r>
              <a:rPr lang="ru-RU" spc="-1" dirty="0" smtClean="0">
                <a:solidFill>
                  <a:srgbClr val="514E4D"/>
                </a:solidFill>
                <a:latin typeface="Verdana"/>
              </a:rPr>
              <a:t> обучающихся,                     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rgbClr val="514E4D"/>
                </a:solidFill>
                <a:latin typeface="Verdana"/>
              </a:rPr>
              <a:t>выявление профиля школы по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rgbClr val="514E4D"/>
                </a:solidFill>
                <a:latin typeface="Verdana"/>
              </a:rPr>
              <a:t>результатам ЕГЭ и олимпиад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pc="-1" dirty="0" smtClean="0">
              <a:solidFill>
                <a:srgbClr val="514E4D"/>
              </a:solidFill>
              <a:latin typeface="Verdana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rgbClr val="514E4D"/>
                </a:solidFill>
                <a:latin typeface="Verdana"/>
              </a:rPr>
              <a:t>Алгоритм нахождения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pc="-1" dirty="0" smtClean="0">
                <a:solidFill>
                  <a:srgbClr val="00A65D"/>
                </a:solidFill>
                <a:latin typeface="Verdana"/>
              </a:rPr>
              <a:t>похожей</a:t>
            </a:r>
            <a:r>
              <a:rPr lang="ru-RU" spc="-1" dirty="0" smtClean="0">
                <a:solidFill>
                  <a:srgbClr val="514E4D"/>
                </a:solidFill>
                <a:latin typeface="Verdana"/>
              </a:rPr>
              <a:t> школы</a:t>
            </a:r>
            <a:endParaRPr lang="en-US" spc="-1" dirty="0" smtClean="0"/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pc="-1" dirty="0" smtClean="0"/>
          </a:p>
          <a:p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453190" y="3071810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pc="-1" dirty="0" smtClean="0">
                <a:solidFill>
                  <a:srgbClr val="00B050"/>
                </a:solidFill>
                <a:latin typeface="Verdana"/>
              </a:rPr>
              <a:t>М</a:t>
            </a:r>
            <a:r>
              <a:rPr lang="ru-RU" spc="-1" dirty="0" smtClean="0">
                <a:solidFill>
                  <a:srgbClr val="00A65D"/>
                </a:solidFill>
                <a:latin typeface="Verdana"/>
              </a:rPr>
              <a:t>обильное приложение </a:t>
            </a:r>
            <a:r>
              <a:rPr lang="ru-RU" spc="-1" dirty="0" smtClean="0">
                <a:solidFill>
                  <a:schemeClr val="bg2">
                    <a:lumMod val="25000"/>
                  </a:schemeClr>
                </a:solidFill>
                <a:latin typeface="Verdana"/>
              </a:rPr>
              <a:t>с мгновенным запуском</a:t>
            </a:r>
            <a:endParaRPr lang="ru-RU" spc="-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b="2173"/>
          <a:stretch>
            <a:fillRect/>
          </a:stretch>
        </p:blipFill>
        <p:spPr bwMode="auto">
          <a:xfrm>
            <a:off x="7667636" y="1714488"/>
            <a:ext cx="405765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"/>
          </a:effectLst>
        </p:spPr>
      </p:pic>
      <p:sp>
        <p:nvSpPr>
          <p:cNvPr id="127" name="CustomShape 1"/>
          <p:cNvSpPr/>
          <p:nvPr/>
        </p:nvSpPr>
        <p:spPr>
          <a:xfrm>
            <a:off x="2881290" y="142852"/>
            <a:ext cx="3071834" cy="4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2800" b="0" strike="noStrike" spc="-1" dirty="0" smtClean="0">
                <a:solidFill>
                  <a:srgbClr val="514E4D"/>
                </a:solidFill>
                <a:latin typeface="Century Gothic" pitchFamily="34" charset="0"/>
                <a:ea typeface="DejaVu Sans"/>
              </a:rPr>
              <a:t>АКТУАЛЬНОСТЬ</a:t>
            </a:r>
            <a:endParaRPr lang="ru-RU" sz="2800" b="0" strike="noStrike" spc="-1" dirty="0">
              <a:latin typeface="Century Gothic" pitchFamily="34" charset="0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166778" y="1928802"/>
            <a:ext cx="1137564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выбрать </a:t>
            </a:r>
            <a:r>
              <a:rPr lang="ru-RU" sz="2000" b="0" strike="noStrike" spc="-1" dirty="0">
                <a:solidFill>
                  <a:srgbClr val="00A65D"/>
                </a:solidFill>
                <a:latin typeface="Verdana"/>
                <a:ea typeface="DejaVu Sans"/>
              </a:rPr>
              <a:t>оптимальную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школу для </a:t>
            </a: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обучения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найти </a:t>
            </a:r>
            <a:r>
              <a:rPr lang="ru-RU" sz="2000" b="0" strike="noStrike" spc="-1" dirty="0">
                <a:solidFill>
                  <a:srgbClr val="00A65D"/>
                </a:solidFill>
                <a:latin typeface="Verdana"/>
                <a:ea typeface="DejaVu Sans"/>
              </a:rPr>
              <a:t>похожую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школу в другом районе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выявить </a:t>
            </a:r>
            <a:r>
              <a:rPr lang="ru-RU" sz="2000" b="0" strike="noStrike" spc="-1" dirty="0" smtClean="0">
                <a:solidFill>
                  <a:srgbClr val="00B050"/>
                </a:solidFill>
                <a:latin typeface="Verdana"/>
                <a:ea typeface="DejaVu Sans"/>
              </a:rPr>
              <a:t>профиль</a:t>
            </a: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 интересующих школ</a:t>
            </a: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spc="-1" dirty="0" smtClean="0">
              <a:solidFill>
                <a:srgbClr val="514E4D"/>
              </a:solidFill>
              <a:latin typeface="Verdana"/>
              <a:ea typeface="DejaVu Sans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spc="-1" dirty="0" smtClean="0">
              <a:solidFill>
                <a:srgbClr val="514E4D"/>
              </a:solidFill>
              <a:latin typeface="Verdana"/>
              <a:ea typeface="DejaVu Sans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нет 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единой платформы, содержащей информацию </a:t>
            </a:r>
            <a:endParaRPr lang="ru-RU" sz="2000" b="0" strike="noStrike" spc="-1" dirty="0" smtClean="0">
              <a:solidFill>
                <a:srgbClr val="514E4D"/>
              </a:solidFill>
              <a:latin typeface="Verdana"/>
              <a:ea typeface="DejaVu Sans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о школах 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в </a:t>
            </a:r>
            <a:r>
              <a:rPr lang="ru-RU" sz="2000" b="0" strike="noStrike" spc="-1" dirty="0">
                <a:solidFill>
                  <a:srgbClr val="00A65D"/>
                </a:solidFill>
                <a:latin typeface="Verdana"/>
                <a:ea typeface="DejaVu Sans"/>
              </a:rPr>
              <a:t>удобной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форме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 smtClean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кейс 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позволяет получить </a:t>
            </a:r>
            <a:r>
              <a:rPr lang="ru-RU" sz="2000" b="0" strike="noStrike" spc="-1" dirty="0">
                <a:solidFill>
                  <a:srgbClr val="00A65D"/>
                </a:solidFill>
                <a:latin typeface="Verdana"/>
                <a:ea typeface="DejaVu Sans"/>
              </a:rPr>
              <a:t>объективную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 </a:t>
            </a:r>
            <a:endParaRPr lang="ru-RU" sz="2000" b="0" strike="noStrike" spc="-1" dirty="0" smtClean="0">
              <a:solidFill>
                <a:srgbClr val="514E4D"/>
              </a:solidFill>
              <a:latin typeface="Verdana"/>
              <a:ea typeface="DejaVu Sans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Verdana"/>
                <a:ea typeface="DejaVu Sans"/>
              </a:rPr>
              <a:t>информацию </a:t>
            </a: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о школах, основанную на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ts val="1001"/>
              </a:lnSpc>
              <a:spcBef>
                <a:spcPts val="1001"/>
              </a:spcBef>
            </a:pPr>
            <a:r>
              <a:rPr lang="ru-RU" sz="2000" b="0" strike="noStrike" spc="-1" dirty="0">
                <a:solidFill>
                  <a:srgbClr val="514E4D"/>
                </a:solidFill>
                <a:latin typeface="Verdana"/>
                <a:ea typeface="DejaVu Sans"/>
              </a:rPr>
              <a:t>реальной статистике 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4</a:t>
            </a:fld>
            <a:endParaRPr lang="ru-RU" sz="1200" b="0" strike="noStrike" spc="-1" dirty="0"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50" y="1785926"/>
            <a:ext cx="364148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150" y="2285992"/>
            <a:ext cx="382356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50" y="2786058"/>
            <a:ext cx="418237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150" y="3571876"/>
            <a:ext cx="406833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Рисунок 9"/>
          <p:cNvPicPr/>
          <p:nvPr/>
        </p:nvPicPr>
        <p:blipFill>
          <a:blip r:embed="rId7"/>
          <a:stretch/>
        </p:blipFill>
        <p:spPr>
          <a:xfrm>
            <a:off x="738150" y="4714884"/>
            <a:ext cx="358244" cy="357190"/>
          </a:xfrm>
          <a:prstGeom prst="rect">
            <a:avLst/>
          </a:prstGeom>
          <a:ln>
            <a:noFill/>
          </a:ln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881026" y="3429000"/>
            <a:ext cx="7143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881026" y="4429132"/>
            <a:ext cx="7143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604000" y="1872000"/>
            <a:ext cx="3275280" cy="3923280"/>
          </a:xfrm>
          <a:prstGeom prst="rect">
            <a:avLst/>
          </a:prstGeom>
          <a:solidFill>
            <a:srgbClr val="DDDDDD"/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4500000" y="1872000"/>
            <a:ext cx="3239280" cy="3923280"/>
          </a:xfrm>
          <a:prstGeom prst="rect">
            <a:avLst/>
          </a:prstGeom>
          <a:solidFill>
            <a:srgbClr val="DDDDDD"/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432000" y="1872000"/>
            <a:ext cx="3239280" cy="3887280"/>
          </a:xfrm>
          <a:prstGeom prst="rect">
            <a:avLst/>
          </a:prstGeom>
          <a:solidFill>
            <a:srgbClr val="DDDDDD"/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5</a:t>
            </a:fld>
            <a:endParaRPr lang="ru-RU" sz="1200" b="0" strike="noStrike" spc="-1" dirty="0">
              <a:latin typeface="Arial"/>
            </a:endParaRPr>
          </a:p>
        </p:txBody>
      </p:sp>
      <p:pic>
        <p:nvPicPr>
          <p:cNvPr id="44" name="Рисунок 43"/>
          <p:cNvPicPr/>
          <p:nvPr/>
        </p:nvPicPr>
        <p:blipFill>
          <a:blip r:embed="rId2"/>
          <a:stretch/>
        </p:blipFill>
        <p:spPr>
          <a:xfrm>
            <a:off x="4752000" y="212400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5" name="Рисунок 44"/>
          <p:cNvPicPr/>
          <p:nvPr/>
        </p:nvPicPr>
        <p:blipFill>
          <a:blip r:embed="rId3" cstate="print"/>
          <a:stretch/>
        </p:blipFill>
        <p:spPr>
          <a:xfrm>
            <a:off x="720000" y="212400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6" name="Рисунок 45"/>
          <p:cNvPicPr/>
          <p:nvPr/>
        </p:nvPicPr>
        <p:blipFill>
          <a:blip r:embed="rId4" cstate="print"/>
          <a:stretch/>
        </p:blipFill>
        <p:spPr>
          <a:xfrm>
            <a:off x="8784000" y="2124000"/>
            <a:ext cx="791280" cy="794520"/>
          </a:xfrm>
          <a:prstGeom prst="rect">
            <a:avLst/>
          </a:prstGeom>
          <a:ln>
            <a:noFill/>
          </a:ln>
        </p:spPr>
      </p:pic>
      <p:sp>
        <p:nvSpPr>
          <p:cNvPr id="47" name="CustomShape 6"/>
          <p:cNvSpPr/>
          <p:nvPr/>
        </p:nvSpPr>
        <p:spPr>
          <a:xfrm>
            <a:off x="3810600" y="3428640"/>
            <a:ext cx="580680" cy="85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ru-RU" sz="5400" b="0" strike="noStrike" spc="-1">
              <a:latin typeface="Arial"/>
            </a:endParaRPr>
          </a:p>
        </p:txBody>
      </p:sp>
      <p:sp>
        <p:nvSpPr>
          <p:cNvPr id="48" name="CustomShape 7"/>
          <p:cNvSpPr/>
          <p:nvPr/>
        </p:nvSpPr>
        <p:spPr>
          <a:xfrm>
            <a:off x="7884000" y="3492000"/>
            <a:ext cx="580680" cy="85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lang="ru-RU" sz="5400" b="0" strike="noStrike" spc="-1"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1584000" y="2196000"/>
            <a:ext cx="19432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Используемые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данные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5580000" y="2160000"/>
            <a:ext cx="21592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Алгоритмы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Machine Learning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51" name="CustomShape 10"/>
          <p:cNvSpPr/>
          <p:nvPr/>
        </p:nvSpPr>
        <p:spPr>
          <a:xfrm>
            <a:off x="576000" y="3348000"/>
            <a:ext cx="2995920" cy="188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Общая информация о 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результатах ОГЭ, ЕГЭ</a:t>
            </a:r>
            <a:endParaRPr lang="ru-RU" sz="18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Данные о школах</a:t>
            </a:r>
            <a:endParaRPr lang="ru-RU" sz="18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Данные по олимпиадам</a:t>
            </a:r>
            <a:endParaRPr lang="ru-RU" sz="1800" b="0" strike="noStrike" spc="-1" dirty="0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Данные по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поступлению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учеников </a:t>
            </a: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в </a:t>
            </a:r>
            <a:r>
              <a:rPr lang="ru-RU" sz="1800" b="0" strike="noStrike" spc="-1" smtClean="0">
                <a:solidFill>
                  <a:srgbClr val="000000"/>
                </a:solidFill>
                <a:latin typeface="Arial"/>
                <a:ea typeface="DejaVu Sans"/>
              </a:rPr>
              <a:t>московские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ВУЗы 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52" name="CustomShape 11"/>
          <p:cNvSpPr/>
          <p:nvPr/>
        </p:nvSpPr>
        <p:spPr>
          <a:xfrm>
            <a:off x="4608000" y="3168000"/>
            <a:ext cx="2951280" cy="187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ADC5E7"/>
          </a:solidFill>
          <a:ln>
            <a:solidFill>
              <a:srgbClr val="7DA7D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4850640" y="3456000"/>
            <a:ext cx="317700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Метод машинного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обучения </a:t>
            </a:r>
            <a:r>
              <a:rPr lang="ru-RU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k-ближайших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соседей, анализ данных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с визуализацией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54" name="CustomShape 13"/>
          <p:cNvSpPr/>
          <p:nvPr/>
        </p:nvSpPr>
        <p:spPr>
          <a:xfrm>
            <a:off x="8820000" y="2988000"/>
            <a:ext cx="2843640" cy="1043640"/>
          </a:xfrm>
          <a:prstGeom prst="rect">
            <a:avLst/>
          </a:prstGeom>
          <a:solidFill>
            <a:srgbClr val="729FCF"/>
          </a:solidFill>
          <a:ln>
            <a:solidFill>
              <a:srgbClr val="ADC5E7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4"/>
          <p:cNvSpPr/>
          <p:nvPr/>
        </p:nvSpPr>
        <p:spPr>
          <a:xfrm>
            <a:off x="8983800" y="3060000"/>
            <a:ext cx="256212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WEB - сервис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(для поиска похожих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школ) 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56" name="CustomShape 15"/>
          <p:cNvSpPr/>
          <p:nvPr/>
        </p:nvSpPr>
        <p:spPr>
          <a:xfrm>
            <a:off x="8820000" y="4176000"/>
            <a:ext cx="2843640" cy="1511640"/>
          </a:xfrm>
          <a:prstGeom prst="rect">
            <a:avLst/>
          </a:prstGeom>
          <a:solidFill>
            <a:srgbClr val="729FCF"/>
          </a:solidFill>
          <a:ln>
            <a:solidFill>
              <a:srgbClr val="ADC5E7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6"/>
          <p:cNvSpPr/>
          <p:nvPr/>
        </p:nvSpPr>
        <p:spPr>
          <a:xfrm>
            <a:off x="8947800" y="4446000"/>
            <a:ext cx="3003840" cy="170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7"/>
          <p:cNvSpPr/>
          <p:nvPr/>
        </p:nvSpPr>
        <p:spPr>
          <a:xfrm>
            <a:off x="8964000" y="4230000"/>
            <a:ext cx="291528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ru-RU" sz="1800" b="0" strike="noStrike" spc="-1" dirty="0">
                <a:latin typeface="Arial"/>
              </a:rPr>
              <a:t>Мобильное приложение</a:t>
            </a: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latin typeface="Arial"/>
                <a:ea typeface="Microsoft YaHei"/>
              </a:rPr>
              <a:t>(позволяющее удобно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latin typeface="Arial"/>
                <a:ea typeface="Microsoft YaHei"/>
              </a:rPr>
              <a:t>пользоваться ресурсом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latin typeface="Arial"/>
                <a:ea typeface="Microsoft YaHei"/>
              </a:rPr>
              <a:t>с мобильных устройств)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59" name="CustomShape 18"/>
          <p:cNvSpPr/>
          <p:nvPr/>
        </p:nvSpPr>
        <p:spPr>
          <a:xfrm>
            <a:off x="9396000" y="2160000"/>
            <a:ext cx="215928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Наш готовый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>
                <a:solidFill>
                  <a:srgbClr val="0066B3"/>
                </a:solidFill>
                <a:latin typeface="Arial"/>
                <a:ea typeface="DejaVu Sans"/>
              </a:rPr>
              <a:t>    сервис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23" name="TextShape 4"/>
          <p:cNvSpPr txBox="1"/>
          <p:nvPr/>
        </p:nvSpPr>
        <p:spPr>
          <a:xfrm>
            <a:off x="2196000" y="72000"/>
            <a:ext cx="7344000" cy="70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2000" b="0" strike="noStrike" spc="-1" dirty="0">
                <a:solidFill>
                  <a:srgbClr val="514E4D"/>
                </a:solidFill>
                <a:latin typeface="Verdana"/>
              </a:rPr>
              <a:t>    </a:t>
            </a:r>
            <a:endParaRPr lang="ru-RU" sz="2000" strike="noStrike" spc="-1" dirty="0">
              <a:solidFill>
                <a:srgbClr val="514E4D"/>
              </a:solidFill>
              <a:latin typeface="Verdana"/>
            </a:endParaRPr>
          </a:p>
        </p:txBody>
      </p:sp>
      <p:sp>
        <p:nvSpPr>
          <p:cNvPr id="25" name="TextShape 4"/>
          <p:cNvSpPr txBox="1"/>
          <p:nvPr/>
        </p:nvSpPr>
        <p:spPr>
          <a:xfrm>
            <a:off x="2538214" y="214290"/>
            <a:ext cx="7344000" cy="708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ru-RU" sz="2000" spc="-1" dirty="0" smtClean="0">
                <a:solidFill>
                  <a:srgbClr val="514E4D"/>
                </a:solidFill>
                <a:latin typeface="Century Gothic" pitchFamily="34" charset="0"/>
              </a:rPr>
              <a:t>КОНЦЕПТУАЛЬНАЯ СХЕМА</a:t>
            </a:r>
            <a:endParaRPr lang="ru-RU" sz="2000" strike="noStrike" spc="-1" dirty="0">
              <a:solidFill>
                <a:srgbClr val="514E4D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2728" y="214290"/>
            <a:ext cx="9464040" cy="451080"/>
          </a:xfrm>
        </p:spPr>
        <p:txBody>
          <a:bodyPr/>
          <a:lstStyle/>
          <a:p>
            <a:r>
              <a:rPr lang="ru-RU" sz="2400" dirty="0" smtClean="0">
                <a:latin typeface="Century Gothic" pitchFamily="34" charset="0"/>
                <a:ea typeface="Verdana" pitchFamily="34" charset="0"/>
              </a:rPr>
              <a:t>ПРОТОТИП САЙТА</a:t>
            </a:r>
            <a:endParaRPr lang="en-US" sz="2400" dirty="0">
              <a:latin typeface="Century Gothic" pitchFamily="34" charset="0"/>
              <a:ea typeface="Verdana" pitchFamily="34" charset="0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6</a:t>
            </a:fld>
            <a:endParaRPr lang="ru-RU" sz="1200" b="0" strike="noStrike" spc="-1" dirty="0">
              <a:latin typeface="Arial"/>
            </a:endParaRPr>
          </a:p>
        </p:txBody>
      </p:sp>
      <p:pic>
        <p:nvPicPr>
          <p:cNvPr id="58370" name="Picture 2" descr="https://pp.userapi.com/c847016/v847016612/13006a/pyGTS5zXVp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16" y="1033437"/>
            <a:ext cx="4472633" cy="5610273"/>
          </a:xfrm>
          <a:prstGeom prst="rect">
            <a:avLst/>
          </a:prstGeom>
          <a:noFill/>
        </p:spPr>
      </p:pic>
      <p:pic>
        <p:nvPicPr>
          <p:cNvPr id="58372" name="Picture 4" descr="https://pp.userapi.com/c850628/v850628710/478a5/meDGZcrGBu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8898" y="1034910"/>
            <a:ext cx="4754482" cy="560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/>
          <p:cNvSpPr/>
          <p:nvPr/>
        </p:nvSpPr>
        <p:spPr>
          <a:xfrm>
            <a:off x="2555232" y="142852"/>
            <a:ext cx="5255280" cy="4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000" b="0" strike="noStrike" spc="-1" dirty="0" smtClean="0">
                <a:solidFill>
                  <a:srgbClr val="514E4D"/>
                </a:solidFill>
                <a:latin typeface="Century Gothic" pitchFamily="34" charset="0"/>
                <a:ea typeface="DejaVu Sans"/>
              </a:rPr>
              <a:t>МОБИЛЬНОЕ ПРИЛОЖЕНИЕ</a:t>
            </a:r>
            <a:endParaRPr lang="ru-RU" sz="2000" b="0" strike="noStrike" spc="-1" dirty="0">
              <a:latin typeface="Century Gothic" pitchFamily="34" charset="0"/>
            </a:endParaRPr>
          </a:p>
        </p:txBody>
      </p:sp>
      <p:pic>
        <p:nvPicPr>
          <p:cNvPr id="56322" name="Picture 2" descr="https://pp.userapi.com/c844418/v844418474/135c46/w4kkP0kadG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464" y="1142984"/>
            <a:ext cx="2853054" cy="5072098"/>
          </a:xfrm>
          <a:prstGeom prst="rect">
            <a:avLst/>
          </a:prstGeom>
          <a:noFill/>
        </p:spPr>
      </p:pic>
      <p:pic>
        <p:nvPicPr>
          <p:cNvPr id="56324" name="Picture 4" descr="https://pp.userapi.com/c845418/v845418474/1341e9/nuevgL7jWk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5802" y="1142984"/>
            <a:ext cx="2857520" cy="5080037"/>
          </a:xfrm>
          <a:prstGeom prst="rect">
            <a:avLst/>
          </a:prstGeom>
          <a:noFill/>
        </p:spPr>
      </p:pic>
      <p:pic>
        <p:nvPicPr>
          <p:cNvPr id="56326" name="Picture 6" descr="https://pp.userapi.com/c851324/v851324655/4b7f4/nIu7gr1OH8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9140" y="1142984"/>
            <a:ext cx="2853055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upil pictogram png"/>
          <p:cNvPicPr>
            <a:picLocks noChangeAspect="1" noChangeArrowheads="1"/>
          </p:cNvPicPr>
          <p:nvPr/>
        </p:nvPicPr>
        <p:blipFill>
          <a:blip r:embed="rId3"/>
          <a:srcRect l="22400" r="23200"/>
          <a:stretch>
            <a:fillRect/>
          </a:stretch>
        </p:blipFill>
        <p:spPr bwMode="auto">
          <a:xfrm>
            <a:off x="228600" y="2514600"/>
            <a:ext cx="1388669" cy="25527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" y="4953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</a:rPr>
              <a:t>Школьник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3968" y="3364468"/>
            <a:ext cx="3127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</a:t>
            </a:r>
            <a:r>
              <a:rPr lang="ru-RU" dirty="0" smtClean="0"/>
              <a:t>оиск школ по параметрам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6518" y="4535269"/>
            <a:ext cx="2593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Информация о школе </a:t>
            </a:r>
            <a:br>
              <a:rPr lang="ru-RU" dirty="0" smtClean="0"/>
            </a:br>
            <a:r>
              <a:rPr lang="ru-RU" dirty="0" smtClean="0"/>
              <a:t>в удобном виде</a:t>
            </a:r>
            <a:endParaRPr lang="en-US" dirty="0"/>
          </a:p>
        </p:txBody>
      </p:sp>
      <p:pic>
        <p:nvPicPr>
          <p:cNvPr id="8" name="Picture 4" descr="Image result for webpage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5410200"/>
            <a:ext cx="990600" cy="74821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38282" y="6096000"/>
            <a:ext cx="292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Просмотр школ, похожих </a:t>
            </a:r>
            <a:br>
              <a:rPr lang="ru-RU" dirty="0" smtClean="0"/>
            </a:br>
            <a:r>
              <a:rPr lang="ru-RU" dirty="0" smtClean="0"/>
              <a:t>на выбранную</a:t>
            </a:r>
          </a:p>
        </p:txBody>
      </p:sp>
      <p:pic>
        <p:nvPicPr>
          <p:cNvPr id="10" name="Picture 4" descr="Image result for webpage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1295400"/>
            <a:ext cx="990600" cy="748219"/>
          </a:xfrm>
          <a:prstGeom prst="rect">
            <a:avLst/>
          </a:prstGeom>
          <a:noFill/>
        </p:spPr>
      </p:pic>
      <p:pic>
        <p:nvPicPr>
          <p:cNvPr id="11" name="Picture 4" descr="Image result for webpage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2667000"/>
            <a:ext cx="990600" cy="748219"/>
          </a:xfrm>
          <a:prstGeom prst="rect">
            <a:avLst/>
          </a:prstGeom>
          <a:noFill/>
        </p:spPr>
      </p:pic>
      <p:pic>
        <p:nvPicPr>
          <p:cNvPr id="12" name="Picture 4" descr="Image result for webpage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823781"/>
            <a:ext cx="990600" cy="748219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3968" y="2069068"/>
            <a:ext cx="329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Отображение школ на карте </a:t>
            </a:r>
            <a:endParaRPr lang="en-US" dirty="0"/>
          </a:p>
        </p:txBody>
      </p:sp>
      <p:pic>
        <p:nvPicPr>
          <p:cNvPr id="2054" name="Picture 6" descr="Image result for server pictogra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2819400"/>
            <a:ext cx="2057399" cy="2057400"/>
          </a:xfrm>
          <a:prstGeom prst="rect">
            <a:avLst/>
          </a:prstGeom>
          <a:noFill/>
        </p:spPr>
      </p:pic>
      <p:pic>
        <p:nvPicPr>
          <p:cNvPr id="2056" name="Picture 8" descr="Image result for database pictogram 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287000" y="2819400"/>
            <a:ext cx="1762125" cy="1762125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0287000" y="4648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База данных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43800" y="4953000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Сервер</a:t>
            </a:r>
          </a:p>
        </p:txBody>
      </p:sp>
      <p:cxnSp>
        <p:nvCxnSpPr>
          <p:cNvPr id="40" name="Прямая со стрелкой 39"/>
          <p:cNvCxnSpPr/>
          <p:nvPr/>
        </p:nvCxnSpPr>
        <p:spPr>
          <a:xfrm rot="10800000">
            <a:off x="9067800" y="3810000"/>
            <a:ext cx="11430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rot="10800000" flipH="1">
            <a:off x="9067800" y="3581400"/>
            <a:ext cx="11430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915400" y="38216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</a:t>
            </a:r>
            <a:r>
              <a:rPr lang="ru-RU" dirty="0" smtClean="0"/>
              <a:t>анные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15400" y="3212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запрос</a:t>
            </a:r>
          </a:p>
        </p:txBody>
      </p:sp>
      <p:cxnSp>
        <p:nvCxnSpPr>
          <p:cNvPr id="80" name="Соединительная линия уступом 79"/>
          <p:cNvCxnSpPr/>
          <p:nvPr/>
        </p:nvCxnSpPr>
        <p:spPr>
          <a:xfrm>
            <a:off x="3810000" y="1676400"/>
            <a:ext cx="3200400" cy="1371600"/>
          </a:xfrm>
          <a:prstGeom prst="bentConnector3">
            <a:avLst>
              <a:gd name="adj1" fmla="val 87381"/>
            </a:avLst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Соединительная линия уступом 82"/>
          <p:cNvCxnSpPr/>
          <p:nvPr/>
        </p:nvCxnSpPr>
        <p:spPr>
          <a:xfrm>
            <a:off x="3733800" y="3124200"/>
            <a:ext cx="3276600" cy="381000"/>
          </a:xfrm>
          <a:prstGeom prst="bentConnector3">
            <a:avLst>
              <a:gd name="adj1" fmla="val 82558"/>
            </a:avLst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5" name="Соединительная линия уступом 84"/>
          <p:cNvCxnSpPr>
            <a:endCxn id="2054" idx="1"/>
          </p:cNvCxnSpPr>
          <p:nvPr/>
        </p:nvCxnSpPr>
        <p:spPr>
          <a:xfrm flipV="1">
            <a:off x="3733800" y="3848100"/>
            <a:ext cx="3276600" cy="647700"/>
          </a:xfrm>
          <a:prstGeom prst="bentConnector3">
            <a:avLst>
              <a:gd name="adj1" fmla="val 82558"/>
            </a:avLst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Соединительная линия уступом 86"/>
          <p:cNvCxnSpPr/>
          <p:nvPr/>
        </p:nvCxnSpPr>
        <p:spPr>
          <a:xfrm flipV="1">
            <a:off x="3733800" y="4267200"/>
            <a:ext cx="3276600" cy="1524000"/>
          </a:xfrm>
          <a:prstGeom prst="bentConnector3">
            <a:avLst>
              <a:gd name="adj1" fmla="val 87442"/>
            </a:avLst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176714" y="129242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К</a:t>
            </a:r>
            <a:r>
              <a:rPr lang="ru-RU" sz="1400" dirty="0" smtClean="0"/>
              <a:t>оординаты школ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114800" y="3657600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Информация о школе, результаты экзаменов, участие в олимпиадах.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267200" y="54102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Список похожих школ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738414" y="142852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Century Gothic" pitchFamily="34" charset="0"/>
                <a:ea typeface="Verdana" pitchFamily="34" charset="0"/>
              </a:rPr>
              <a:t>Как это работает</a:t>
            </a:r>
            <a:endParaRPr lang="en-US" sz="2800" dirty="0">
              <a:latin typeface="Century Gothic" pitchFamily="34" charset="0"/>
              <a:ea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8600" y="27432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Список подходящих школ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67570" y="2214554"/>
            <a:ext cx="16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Алгоритм ранжирования</a:t>
            </a:r>
            <a:endParaRPr lang="ru-RU" sz="1600" dirty="0"/>
          </a:p>
        </p:txBody>
      </p:sp>
      <p:sp>
        <p:nvSpPr>
          <p:cNvPr id="30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8</a:t>
            </a:fld>
            <a:endParaRPr lang="ru-RU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09852" y="-178734"/>
            <a:ext cx="10972440" cy="1250280"/>
          </a:xfrm>
        </p:spPr>
        <p:txBody>
          <a:bodyPr/>
          <a:lstStyle/>
          <a:p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  <a:latin typeface="Century Gothic" pitchFamily="34" charset="0"/>
                <a:ea typeface="Verdana" pitchFamily="34" charset="0"/>
              </a:rPr>
              <a:t>ПРОФИЛИРОВАНИЕ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Century Gothic" pitchFamily="34" charset="0"/>
              <a:ea typeface="Verdana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/>
          </p:nvPr>
        </p:nvSpPr>
        <p:spPr>
          <a:xfrm>
            <a:off x="6953256" y="1000108"/>
            <a:ext cx="3714776" cy="1571636"/>
          </a:xfrm>
        </p:spPr>
        <p:txBody>
          <a:bodyPr anchor="t"/>
          <a:lstStyle/>
          <a:p>
            <a:pPr algn="l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Школа может иметь от 0 до 5 профилей</a:t>
            </a:r>
          </a:p>
          <a:p>
            <a:pPr algn="l"/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  <a:p>
            <a:pPr algn="l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Каждый профиль включает в себя по три предмета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380960" y="1214422"/>
          <a:ext cx="4357718" cy="475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859"/>
                <a:gridCol w="2178859"/>
              </a:tblGrid>
              <a:tr h="642942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профиль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профильные предметы</a:t>
                      </a:r>
                      <a:endParaRPr lang="ru-RU" dirty="0"/>
                    </a:p>
                  </a:txBody>
                  <a:tcPr anchor="ctr"/>
                </a:tc>
              </a:tr>
              <a:tr h="75009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технический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Математика</a:t>
                      </a:r>
                    </a:p>
                    <a:p>
                      <a:r>
                        <a:rPr lang="ru-RU" sz="1600" dirty="0" smtClean="0"/>
                        <a:t>Физика</a:t>
                      </a:r>
                    </a:p>
                    <a:p>
                      <a:r>
                        <a:rPr lang="ru-RU" sz="1600" dirty="0" smtClean="0"/>
                        <a:t>Информатика</a:t>
                      </a:r>
                      <a:endParaRPr lang="ru-RU" sz="1600" dirty="0"/>
                    </a:p>
                  </a:txBody>
                  <a:tcPr/>
                </a:tc>
              </a:tr>
              <a:tr h="75009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естественно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ru-RU" sz="1600" baseline="0" dirty="0" smtClean="0"/>
                        <a:t>- научный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Химия</a:t>
                      </a:r>
                    </a:p>
                    <a:p>
                      <a:r>
                        <a:rPr lang="ru-RU" sz="1600" dirty="0" smtClean="0"/>
                        <a:t>Биология</a:t>
                      </a:r>
                    </a:p>
                    <a:p>
                      <a:r>
                        <a:rPr lang="ru-RU" sz="1600" dirty="0" smtClean="0"/>
                        <a:t>Физика</a:t>
                      </a:r>
                    </a:p>
                  </a:txBody>
                  <a:tcPr/>
                </a:tc>
              </a:tr>
              <a:tr h="75009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экономический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Обществознание</a:t>
                      </a:r>
                    </a:p>
                    <a:p>
                      <a:r>
                        <a:rPr lang="ru-RU" sz="1600" dirty="0" smtClean="0"/>
                        <a:t>География</a:t>
                      </a:r>
                    </a:p>
                    <a:p>
                      <a:r>
                        <a:rPr lang="ru-RU" sz="1600" dirty="0" smtClean="0"/>
                        <a:t>математика</a:t>
                      </a:r>
                      <a:endParaRPr lang="ru-RU" sz="1600" dirty="0"/>
                    </a:p>
                  </a:txBody>
                  <a:tcPr/>
                </a:tc>
              </a:tr>
              <a:tr h="75009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языковой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Английский язык</a:t>
                      </a:r>
                    </a:p>
                    <a:p>
                      <a:r>
                        <a:rPr lang="ru-RU" sz="1600" dirty="0" smtClean="0"/>
                        <a:t>Французский язык</a:t>
                      </a:r>
                    </a:p>
                    <a:p>
                      <a:r>
                        <a:rPr lang="ru-RU" sz="1600" dirty="0" smtClean="0"/>
                        <a:t>Немецкий язык</a:t>
                      </a:r>
                      <a:endParaRPr lang="ru-RU" sz="1600" dirty="0"/>
                    </a:p>
                  </a:txBody>
                  <a:tcPr/>
                </a:tc>
              </a:tr>
              <a:tr h="75009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гуманитарный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Обществознание</a:t>
                      </a:r>
                    </a:p>
                    <a:p>
                      <a:r>
                        <a:rPr lang="ru-RU" sz="1600" dirty="0" smtClean="0"/>
                        <a:t>Русский язык</a:t>
                      </a:r>
                    </a:p>
                    <a:p>
                      <a:r>
                        <a:rPr lang="ru-RU" sz="1600" dirty="0" smtClean="0"/>
                        <a:t>История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stomShape 5"/>
          <p:cNvSpPr/>
          <p:nvPr/>
        </p:nvSpPr>
        <p:spPr>
          <a:xfrm>
            <a:off x="0" y="6267600"/>
            <a:ext cx="877680" cy="2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85D3302-A30F-4FBB-864C-87DA7FA748F3}" type="slidenum">
              <a:rPr lang="ru-RU" sz="1200" b="0" strike="noStrike" spc="-1">
                <a:solidFill>
                  <a:srgbClr val="8B8B8B"/>
                </a:solidFill>
                <a:latin typeface="Verdana"/>
                <a:ea typeface="DejaVu Sans"/>
              </a:rPr>
              <a:pPr algn="ctr">
                <a:lnSpc>
                  <a:spcPct val="100000"/>
                </a:lnSpc>
              </a:pPr>
              <a:t>9</a:t>
            </a:fld>
            <a:endParaRPr lang="ru-RU" sz="1200" b="0" strike="noStrike" spc="-1" dirty="0">
              <a:latin typeface="Arial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8524892" y="2786058"/>
          <a:ext cx="3500462" cy="271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533"/>
                <a:gridCol w="1320929"/>
              </a:tblGrid>
              <a:tr h="64664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критерий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оценка</a:t>
                      </a:r>
                    </a:p>
                    <a:p>
                      <a:pPr algn="ctr"/>
                      <a:r>
                        <a:rPr lang="ru-RU" dirty="0" smtClean="0"/>
                        <a:t>(0 или 1)</a:t>
                      </a:r>
                      <a:endParaRPr lang="ru-RU" dirty="0"/>
                    </a:p>
                  </a:txBody>
                  <a:tcPr/>
                </a:tc>
              </a:tr>
              <a:tr h="41359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олимпиады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41359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ЕГЭ математика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41359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ЕГЭ физика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41359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ЕГЭ информатика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</a:tr>
              <a:tr h="41359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итого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1</a:t>
                      </a:r>
                      <a:endParaRPr lang="ru-RU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Прямая со стрелкой 9"/>
          <p:cNvCxnSpPr/>
          <p:nvPr/>
        </p:nvCxnSpPr>
        <p:spPr>
          <a:xfrm flipV="1">
            <a:off x="7596198" y="5500702"/>
            <a:ext cx="857256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38678" y="5786454"/>
            <a:ext cx="357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Verdana" pitchFamily="34" charset="0"/>
                <a:ea typeface="Verdana" pitchFamily="34" charset="0"/>
              </a:rPr>
              <a:t>Получаем, что эта школа имеет технический профиль</a:t>
            </a:r>
            <a:endParaRPr lang="ru-RU" dirty="0">
              <a:solidFill>
                <a:schemeClr val="bg2">
                  <a:lumMod val="2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9" name="Рисунок 18"/>
          <p:cNvPicPr/>
          <p:nvPr/>
        </p:nvPicPr>
        <p:blipFill>
          <a:blip r:embed="rId2"/>
          <a:stretch/>
        </p:blipFill>
        <p:spPr>
          <a:xfrm>
            <a:off x="6381752" y="1071546"/>
            <a:ext cx="357190" cy="357190"/>
          </a:xfrm>
          <a:prstGeom prst="rect">
            <a:avLst/>
          </a:prstGeom>
          <a:ln>
            <a:noFill/>
          </a:ln>
        </p:spPr>
      </p:pic>
      <p:pic>
        <p:nvPicPr>
          <p:cNvPr id="57346" name="Picture 2" descr="http://900igr.net/up/datai/118469/0019-008-.png"/>
          <p:cNvPicPr>
            <a:picLocks noChangeAspect="1" noChangeArrowheads="1"/>
          </p:cNvPicPr>
          <p:nvPr/>
        </p:nvPicPr>
        <p:blipFill>
          <a:blip r:embed="rId3"/>
          <a:srcRect l="9961" b="12500"/>
          <a:stretch>
            <a:fillRect/>
          </a:stretch>
        </p:blipFill>
        <p:spPr bwMode="auto">
          <a:xfrm>
            <a:off x="4881554" y="2500306"/>
            <a:ext cx="3382575" cy="1571636"/>
          </a:xfrm>
          <a:prstGeom prst="rect">
            <a:avLst/>
          </a:prstGeom>
          <a:noFill/>
        </p:spPr>
      </p:pic>
      <p:sp>
        <p:nvSpPr>
          <p:cNvPr id="13" name="Овал 12"/>
          <p:cNvSpPr/>
          <p:nvPr/>
        </p:nvSpPr>
        <p:spPr>
          <a:xfrm>
            <a:off x="5595934" y="2928934"/>
            <a:ext cx="500066" cy="4286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012227" y="258381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Кол - во школ</a:t>
            </a:r>
            <a:endParaRPr lang="ru-RU" sz="105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3494" y="4000504"/>
            <a:ext cx="169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/>
              <a:t>Процент призёров</a:t>
            </a:r>
            <a:endParaRPr lang="ru-RU" sz="1100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rot="5400000">
            <a:off x="5703091" y="3963991"/>
            <a:ext cx="71438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24694" y="4572008"/>
            <a:ext cx="1143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/>
              <a:t>Максимально встречающийся процент</a:t>
            </a:r>
            <a:endParaRPr lang="ru-RU" sz="10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rot="5400000" flipH="1" flipV="1">
            <a:off x="6704017" y="3535363"/>
            <a:ext cx="928694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rot="5400000" flipH="1" flipV="1">
            <a:off x="7418397" y="3535363"/>
            <a:ext cx="928694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6667504" y="3857628"/>
            <a:ext cx="714380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Соединительная линия уступом 40"/>
          <p:cNvCxnSpPr/>
          <p:nvPr/>
        </p:nvCxnSpPr>
        <p:spPr>
          <a:xfrm rot="5400000" flipH="1" flipV="1">
            <a:off x="7524760" y="4214818"/>
            <a:ext cx="357190" cy="3571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38810" y="4500570"/>
            <a:ext cx="1428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/>
              <a:t>Школы, попавшие сюда, считаются профильными</a:t>
            </a:r>
            <a:endParaRPr lang="ru-RU" sz="1100" dirty="0"/>
          </a:p>
        </p:txBody>
      </p:sp>
      <p:pic>
        <p:nvPicPr>
          <p:cNvPr id="20" name="Рисунок 19"/>
          <p:cNvPicPr/>
          <p:nvPr/>
        </p:nvPicPr>
        <p:blipFill>
          <a:blip r:embed="rId4" cstate="print"/>
          <a:stretch/>
        </p:blipFill>
        <p:spPr>
          <a:xfrm>
            <a:off x="6381752" y="1928802"/>
            <a:ext cx="357190" cy="357190"/>
          </a:xfrm>
          <a:prstGeom prst="rect">
            <a:avLst/>
          </a:prstGeom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6810380" y="3714752"/>
            <a:ext cx="50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 smtClean="0"/>
              <a:t>7</a:t>
            </a:r>
            <a:r>
              <a:rPr lang="ru-RU" sz="800" dirty="0" smtClean="0"/>
              <a:t>5%</a:t>
            </a:r>
            <a:endParaRPr lang="ru-RU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2019"/>
      </a:accent1>
      <a:accent2>
        <a:srgbClr val="B51710"/>
      </a:accent2>
      <a:accent3>
        <a:srgbClr val="8A0F06"/>
      </a:accent3>
      <a:accent4>
        <a:srgbClr val="F2EEE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2019"/>
      </a:accent1>
      <a:accent2>
        <a:srgbClr val="B51710"/>
      </a:accent2>
      <a:accent3>
        <a:srgbClr val="8A0F06"/>
      </a:accent3>
      <a:accent4>
        <a:srgbClr val="F2EEE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</TotalTime>
  <Words>434</Words>
  <Application>LibreOffice/6.0.5.2$Windows_x86 LibreOffice_project/54c8cbb85f300ac59db32fe8a675ff7683cd5a16</Application>
  <PresentationFormat>Произвольный</PresentationFormat>
  <Paragraphs>188</Paragraphs>
  <Slides>13</Slides>
  <Notes>2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Слайд</vt:lpstr>
      <vt:lpstr>Слайд 1</vt:lpstr>
      <vt:lpstr>Слайд 2</vt:lpstr>
      <vt:lpstr>Слайд 3</vt:lpstr>
      <vt:lpstr>Слайд 4</vt:lpstr>
      <vt:lpstr>Слайд 5</vt:lpstr>
      <vt:lpstr>ПРОТОТИП САЙТА</vt:lpstr>
      <vt:lpstr>Слайд 7</vt:lpstr>
      <vt:lpstr>Слайд 8</vt:lpstr>
      <vt:lpstr>ПРОФИЛИРОВАНИЕ</vt:lpstr>
      <vt:lpstr>Слайд 10</vt:lpstr>
      <vt:lpstr>Слайд 11</vt:lpstr>
      <vt:lpstr>СТАТУС ПРОЕКТА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Prime Bureau</dc:creator>
  <cp:lastModifiedBy>Student</cp:lastModifiedBy>
  <cp:revision>126</cp:revision>
  <dcterms:created xsi:type="dcterms:W3CDTF">2018-07-24T13:01:04Z</dcterms:created>
  <dcterms:modified xsi:type="dcterms:W3CDTF">2018-11-16T21:19:01Z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